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</p:sldMasterIdLst>
  <p:sldIdLst>
    <p:sldId id="257" r:id="rId5"/>
    <p:sldId id="270" r:id="rId6"/>
    <p:sldId id="259" r:id="rId7"/>
    <p:sldId id="260" r:id="rId8"/>
    <p:sldId id="267" r:id="rId9"/>
    <p:sldId id="269" r:id="rId10"/>
    <p:sldId id="262" r:id="rId11"/>
    <p:sldId id="263" r:id="rId12"/>
    <p:sldId id="264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0" autoAdjust="0"/>
    <p:restoredTop sz="94619" autoAdjust="0"/>
  </p:normalViewPr>
  <p:slideViewPr>
    <p:cSldViewPr snapToGrid="0">
      <p:cViewPr varScale="1">
        <p:scale>
          <a:sx n="156" d="100"/>
          <a:sy n="156" d="100"/>
        </p:scale>
        <p:origin x="112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2"/>
            <a:ext cx="10993549" cy="1092148"/>
          </a:xfrm>
        </p:spPr>
        <p:txBody>
          <a:bodyPr>
            <a:normAutofit/>
          </a:bodyPr>
          <a:lstStyle/>
          <a:p>
            <a:r>
              <a:rPr lang="en-US" sz="4800" dirty="0"/>
              <a:t>Smart CITY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717" y="2112580"/>
            <a:ext cx="10993546" cy="590967"/>
          </a:xfrm>
        </p:spPr>
        <p:txBody>
          <a:bodyPr>
            <a:normAutofit/>
          </a:bodyPr>
          <a:lstStyle/>
          <a:p>
            <a:r>
              <a:rPr lang="en-US" sz="3200" dirty="0"/>
              <a:t>The Wise CONN </a:t>
            </a:r>
            <a:r>
              <a:rPr lang="en-US" sz="2400" dirty="0"/>
              <a:t>(www.thewiseconn.com)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F1A8C364-94D4-4630-BAD0-78722F347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733" y="3081867"/>
            <a:ext cx="11260667" cy="33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D24B6-EC7D-4F48-82B1-067B65B0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24168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Core Investment Areas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4CE63-D8FB-4486-BCDB-EF5FE4C0C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458309"/>
            <a:ext cx="4865794" cy="4950373"/>
          </a:xfrm>
        </p:spPr>
        <p:txBody>
          <a:bodyPr>
            <a:normAutofit fontScale="62500" lnSpcReduction="20000"/>
          </a:bodyPr>
          <a:lstStyle/>
          <a:p>
            <a:r>
              <a:rPr lang="en-US" sz="2500" b="1" dirty="0"/>
              <a:t>Infrastructure</a:t>
            </a:r>
            <a:endParaRPr lang="en-US" sz="25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FTTR (Fiber to the Room) / FTTH networks for ultra-fast connectivity.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Energy-efficient smart grids and lighting.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Smart roads, parking, and traffic management systems.</a:t>
            </a:r>
          </a:p>
          <a:p>
            <a:r>
              <a:rPr lang="en-US" sz="2500" b="1" dirty="0"/>
              <a:t>IoT &amp; Connectivity</a:t>
            </a:r>
            <a:endParaRPr lang="en-US" sz="25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Z-Wave, Zigbee, NB-IoT, 5G for device interconnectivity.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Sensors for environment, waste, water, and energy monitoring.</a:t>
            </a:r>
          </a:p>
          <a:p>
            <a:r>
              <a:rPr lang="en-US" sz="2500" b="1" dirty="0"/>
              <a:t>Digital Platforms</a:t>
            </a:r>
            <a:endParaRPr lang="en-US" sz="25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BSS/OSS for telecom operations, Edge AI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City dashboards for traffic, energy, and emergency services.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500" dirty="0"/>
              <a:t>Edge cloud computing for low-latency data processing.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8CCE8C-3FA8-43EF-8C47-B51607DAC75C}"/>
              </a:ext>
            </a:extLst>
          </p:cNvPr>
          <p:cNvSpPr txBox="1"/>
          <p:nvPr/>
        </p:nvSpPr>
        <p:spPr>
          <a:xfrm>
            <a:off x="5446987" y="1620736"/>
            <a:ext cx="60973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Mobility &amp; Transportation</a:t>
            </a:r>
            <a:endParaRPr lang="en-US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Autonomous vehicles, smart public transport.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Electric vehicle charging networks.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Dynamic traffic control and route optimization.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/>
              <a:t>Security &amp; Safety</a:t>
            </a:r>
            <a:endParaRPr lang="en-US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Surveillance systems with AI analytics.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Disaster management systems.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Cybersecurity for city networks.</a:t>
            </a:r>
          </a:p>
        </p:txBody>
      </p:sp>
    </p:spTree>
    <p:extLst>
      <p:ext uri="{BB962C8B-B14F-4D97-AF65-F5344CB8AC3E}">
        <p14:creationId xmlns:p14="http://schemas.microsoft.com/office/powerpoint/2010/main" val="3111666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FC45D-C5D0-4A81-937C-F1256F6F0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57FB4-1332-47A6-A111-F5AB9625A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2525842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B7A0A-3B4A-4BE0-9343-F78CBDEC1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37458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4400" dirty="0"/>
          </a:p>
        </p:txBody>
      </p:sp>
      <p:pic>
        <p:nvPicPr>
          <p:cNvPr id="4" name="Content Placeholder 3" descr="A diagram of a smart utility system&#10;&#10;AI-generated content may be incorrect.">
            <a:extLst>
              <a:ext uri="{FF2B5EF4-FFF2-40B4-BE49-F238E27FC236}">
                <a16:creationId xmlns:a16="http://schemas.microsoft.com/office/drawing/2014/main" id="{C6113843-FEAD-45B6-ABD4-6EA892453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903" y="1813814"/>
            <a:ext cx="9104587" cy="462766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49630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1046-2CBB-CB35-ED5F-DDF84A3E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5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Building Intelligence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E0EE9B-CC37-9926-9739-35FFCE326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1338" y="1258888"/>
            <a:ext cx="3489324" cy="5233987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7878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FC278-BFD3-9218-8BD0-097B9E96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78" y="702156"/>
            <a:ext cx="10869829" cy="771920"/>
          </a:xfrm>
        </p:spPr>
        <p:txBody>
          <a:bodyPr/>
          <a:lstStyle/>
          <a:p>
            <a:r>
              <a:rPr lang="en-US" dirty="0"/>
              <a:t>Smart City Architecture with PoE Z-Wave 800 &amp; ZigBee 3.0</a:t>
            </a:r>
          </a:p>
        </p:txBody>
      </p:sp>
      <p:pic>
        <p:nvPicPr>
          <p:cNvPr id="9" name="Content Placeholder 8" descr="A diagram of a city&#10;&#10;AI-generated content may be incorrect.">
            <a:extLst>
              <a:ext uri="{FF2B5EF4-FFF2-40B4-BE49-F238E27FC236}">
                <a16:creationId xmlns:a16="http://schemas.microsoft.com/office/drawing/2014/main" id="{E6B963D1-6732-F592-4909-9DA87C385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72846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63095D-0C23-47F9-920C-21755F6D7416}"/>
              </a:ext>
            </a:extLst>
          </p:cNvPr>
          <p:cNvSpPr txBox="1">
            <a:spLocks/>
          </p:cNvSpPr>
          <p:nvPr/>
        </p:nvSpPr>
        <p:spPr>
          <a:xfrm>
            <a:off x="462949" y="882650"/>
            <a:ext cx="11029616" cy="11038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/>
              <a:t>Market trends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86BE3F-E46D-431E-B732-0EAB01878EFC}"/>
              </a:ext>
            </a:extLst>
          </p:cNvPr>
          <p:cNvSpPr txBox="1">
            <a:spLocks/>
          </p:cNvSpPr>
          <p:nvPr/>
        </p:nvSpPr>
        <p:spPr>
          <a:xfrm>
            <a:off x="518129" y="2158750"/>
            <a:ext cx="11029615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global </a:t>
            </a:r>
            <a:r>
              <a:rPr lang="en-US" b="1" dirty="0"/>
              <a:t>smart city market</a:t>
            </a:r>
            <a:r>
              <a:rPr lang="en-US" dirty="0"/>
              <a:t> size was valued at approximately </a:t>
            </a:r>
            <a:r>
              <a:rPr lang="en-US" b="1" dirty="0"/>
              <a:t>$877.6 billion in 2024</a:t>
            </a:r>
            <a:r>
              <a:rPr lang="en-US" dirty="0"/>
              <a:t>and is projected to reach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over </a:t>
            </a:r>
            <a:r>
              <a:rPr lang="en-US" b="1" dirty="0"/>
              <a:t>$3.7 trillion by 2030</a:t>
            </a:r>
            <a:r>
              <a:rPr lang="en-US" dirty="0"/>
              <a:t>. The global </a:t>
            </a:r>
            <a:r>
              <a:rPr lang="en-US" b="1" dirty="0"/>
              <a:t>smart building market </a:t>
            </a:r>
            <a:r>
              <a:rPr lang="en-US" dirty="0"/>
              <a:t>was valued at around </a:t>
            </a:r>
            <a:r>
              <a:rPr lang="en-US" b="1" dirty="0"/>
              <a:t>$127.02 billion in 2024</a:t>
            </a:r>
            <a:r>
              <a:rPr lang="en-US" dirty="0"/>
              <a:t> and is expected to grow to approximately </a:t>
            </a:r>
            <a:r>
              <a:rPr lang="en-US" b="1" dirty="0"/>
              <a:t>$548.5 billion by 2032</a:t>
            </a:r>
            <a:r>
              <a:rPr lang="en-US" dirty="0"/>
              <a:t>. </a:t>
            </a:r>
          </a:p>
          <a:p>
            <a:endParaRPr lang="en-US" dirty="0"/>
          </a:p>
          <a:p>
            <a:r>
              <a:rPr lang="en-US" b="1" dirty="0"/>
              <a:t>“Fiber‑to‑the‑Room (FTTR)” </a:t>
            </a:r>
            <a:r>
              <a:rPr lang="en-US" dirty="0"/>
              <a:t>global market is </a:t>
            </a:r>
            <a:r>
              <a:rPr lang="en-US" b="1" dirty="0"/>
              <a:t>US$4–5.5 billion, </a:t>
            </a:r>
            <a:r>
              <a:rPr lang="en-US" dirty="0"/>
              <a:t>and expected to grow with a CAGR of ~3.5 % to 22 %</a:t>
            </a:r>
          </a:p>
        </p:txBody>
      </p:sp>
    </p:spTree>
    <p:extLst>
      <p:ext uri="{BB962C8B-B14F-4D97-AF65-F5344CB8AC3E}">
        <p14:creationId xmlns:p14="http://schemas.microsoft.com/office/powerpoint/2010/main" val="2564376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63095D-0C23-47F9-920C-21755F6D7416}"/>
              </a:ext>
            </a:extLst>
          </p:cNvPr>
          <p:cNvSpPr txBox="1">
            <a:spLocks/>
          </p:cNvSpPr>
          <p:nvPr/>
        </p:nvSpPr>
        <p:spPr>
          <a:xfrm>
            <a:off x="462949" y="882650"/>
            <a:ext cx="11029616" cy="11038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/>
              <a:t>Research and Development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86BE3F-E46D-431E-B732-0EAB01878EFC}"/>
              </a:ext>
            </a:extLst>
          </p:cNvPr>
          <p:cNvSpPr txBox="1">
            <a:spLocks/>
          </p:cNvSpPr>
          <p:nvPr/>
        </p:nvSpPr>
        <p:spPr>
          <a:xfrm>
            <a:off x="518129" y="2158750"/>
            <a:ext cx="11029615" cy="363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research and develop on the high tech including operational smart city and smart home, FTTR, AI Data center (large-scale </a:t>
            </a:r>
            <a:r>
              <a:rPr lang="en-US" b="1" dirty="0"/>
              <a:t>Optical Circuit Switching (OCS)</a:t>
            </a:r>
            <a:r>
              <a:rPr lang="en-US" dirty="0"/>
              <a:t> system, Optical on chip)</a:t>
            </a:r>
          </a:p>
          <a:p>
            <a:endParaRPr lang="en-US" dirty="0"/>
          </a:p>
          <a:p>
            <a:r>
              <a:rPr lang="en-US" dirty="0"/>
              <a:t>System controlled medical devices</a:t>
            </a:r>
          </a:p>
          <a:p>
            <a:endParaRPr lang="en-US" dirty="0"/>
          </a:p>
          <a:p>
            <a:r>
              <a:rPr lang="en-US" dirty="0"/>
              <a:t>Edge Cloud, Edge Computing (Edge AI)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918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DF243-3A2D-46CD-604F-78D64C09F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Our Products</a:t>
            </a:r>
            <a:br>
              <a:rPr lang="en-US" dirty="0"/>
            </a:br>
            <a:r>
              <a:rPr lang="en-US" sz="2400" dirty="0"/>
              <a:t>-- PoE Smart City Controller, Medical Temp Monitor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817774-A402-6E43-B5FA-799761880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13759" y="2434287"/>
            <a:ext cx="4352925" cy="3264693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287A07-CD2D-4C56-D943-7C8547698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55900" y="2434286"/>
            <a:ext cx="4352928" cy="326469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B8C1E8-553B-99DC-FE2C-FE20E975B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98046" y="2434286"/>
            <a:ext cx="4352926" cy="326469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8969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4355AB-FD03-6379-9635-7BFFF4767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8102" y="708157"/>
            <a:ext cx="10072816" cy="2551430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E7A0623-39CB-C75F-BAAF-54675086A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016" y="3363354"/>
            <a:ext cx="7772400" cy="312952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17969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5C0CCD4-5CA5-EE95-1212-E34D20B26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850" y="1607526"/>
            <a:ext cx="5881843" cy="3532885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0111564-CF92-F889-BD2D-9F96C54D3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098" y="1607526"/>
            <a:ext cx="5148652" cy="353288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9941029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7BD4C1-B6B1-4715-ABF9-E660A51A4E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289AE2-D2AE-49D1-AFAC-3A79F679425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41E7CA09-9778-4414-AE97-8064B12DA3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{35CD1946-6726-4F42-A89D-7C3890260BE0}TF201209c3-d067-44f9-a26f-c8f216c4431347f6cf9d_win32-4021059b889a</Template>
  <TotalTime>28</TotalTime>
  <Words>316</Words>
  <Application>Microsoft Office PowerPoint</Application>
  <PresentationFormat>Widescreen</PresentationFormat>
  <Paragraphs>40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Courier New</vt:lpstr>
      <vt:lpstr>Franklin Gothic Book</vt:lpstr>
      <vt:lpstr>Franklin Gothic Demi</vt:lpstr>
      <vt:lpstr>Wingdings</vt:lpstr>
      <vt:lpstr>Wingdings 2</vt:lpstr>
      <vt:lpstr>DividendVTI</vt:lpstr>
      <vt:lpstr>Smart CITY</vt:lpstr>
      <vt:lpstr>OverView</vt:lpstr>
      <vt:lpstr>Building Intelligence</vt:lpstr>
      <vt:lpstr>Smart City Architecture with PoE Z-Wave 800 &amp; ZigBee 3.0</vt:lpstr>
      <vt:lpstr>PowerPoint Presentation</vt:lpstr>
      <vt:lpstr>PowerPoint Presentation</vt:lpstr>
      <vt:lpstr>Our Products -- PoE Smart City Controller, Medical Temp Monitor</vt:lpstr>
      <vt:lpstr>PowerPoint Presentation</vt:lpstr>
      <vt:lpstr>PowerPoint Presentation</vt:lpstr>
      <vt:lpstr>Core Investment Areas 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CITIS</dc:title>
  <dc:creator>William Wang</dc:creator>
  <cp:lastModifiedBy>William Wang</cp:lastModifiedBy>
  <cp:revision>7</cp:revision>
  <dcterms:created xsi:type="dcterms:W3CDTF">2025-11-12T02:26:17Z</dcterms:created>
  <dcterms:modified xsi:type="dcterms:W3CDTF">2025-11-12T13:46:24Z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